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8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B9FFB9"/>
    <a:srgbClr val="7DFF7D"/>
    <a:srgbClr val="FF9F89"/>
    <a:srgbClr val="FF3300"/>
    <a:srgbClr val="C5CBF7"/>
    <a:srgbClr val="CC33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8091" autoAdjust="0"/>
  </p:normalViewPr>
  <p:slideViewPr>
    <p:cSldViewPr>
      <p:cViewPr varScale="1">
        <p:scale>
          <a:sx n="79" d="100"/>
          <a:sy n="79" d="100"/>
        </p:scale>
        <p:origin x="-954" y="-90"/>
      </p:cViewPr>
      <p:guideLst>
        <p:guide orient="horz" pos="21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ru-RU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235CF-FEF1-40C4-9ED2-33E22F3FF4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3882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alt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altLang="ru-RU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C3FFF0E-DE6F-4703-9B0C-950BA662A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61928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061C75F5-57AB-4D55-B1C5-82A57D9A60F9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1447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61449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61450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C2DB8-409E-451F-8388-CF0C50E730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1117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56A42-BFE3-47B0-BFD5-4CE7F6E804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9806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524000" y="1905000"/>
            <a:ext cx="7010400" cy="41148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629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766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524000" y="62484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fld id="{326E1788-B0DB-4320-BCB9-D81D59A47C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153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54A6C-AD6F-4B39-B576-4C47201E25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125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A88AA-1975-43DD-88A1-6A7444D822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983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FA68E-F138-4A78-B5CE-6839721A36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363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4D34E-9D84-4ABC-82D8-6CCD440701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1983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5C9E7-400A-46E7-B4A4-2CD3EB53150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0808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FC8D0-CE2B-4323-8362-DB2B7E2EF2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797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1A3E2E-1A5A-48EB-AD71-1368A44BF3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1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5276EC-CADC-41AD-942B-98DFB74FDE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742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endParaRPr lang="ru-RU" altLang="ru-RU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r>
              <a:rPr lang="ru-RU" altLang="ru-RU"/>
              <a:t>Образовательный портал "Мой университет"- www.moi-universitet.ru, Факультет "Реформа образования" - www.edu-reforma.ru  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3D86C6E-CFA0-4AAF-A9A2-DCD1DF085138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60423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24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60425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60426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фон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067175" y="3213100"/>
            <a:ext cx="3816350" cy="1152525"/>
          </a:xfrm>
        </p:spPr>
        <p:txBody>
          <a:bodyPr/>
          <a:lstStyle/>
          <a:p>
            <a:r>
              <a:rPr lang="ru-RU" altLang="ru-RU" sz="4800">
                <a:solidFill>
                  <a:srgbClr val="0033CC"/>
                </a:solidFill>
              </a:rPr>
              <a:t>Таблицы в публикациях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133600"/>
            <a:ext cx="3033712" cy="307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фон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WISEOW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5"/>
          <p:cNvSpPr>
            <a:spLocks noGrp="1" noChangeArrowheads="1"/>
          </p:cNvSpPr>
          <p:nvPr>
            <p:ph type="title"/>
          </p:nvPr>
        </p:nvSpPr>
        <p:spPr>
          <a:xfrm>
            <a:off x="1835150" y="0"/>
            <a:ext cx="5873750" cy="1346200"/>
          </a:xfrm>
        </p:spPr>
        <p:txBody>
          <a:bodyPr/>
          <a:lstStyle/>
          <a:p>
            <a:r>
              <a:rPr lang="ru-RU" altLang="ru-RU" sz="3800">
                <a:solidFill>
                  <a:srgbClr val="0033CC"/>
                </a:solidFill>
              </a:rPr>
              <a:t>Как установить курсор текста в нужную ячейку?</a:t>
            </a: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1619250" y="2708275"/>
            <a:ext cx="6265863" cy="1512888"/>
          </a:xfrm>
          <a:prstGeom prst="wedgeRoundRectCallout">
            <a:avLst>
              <a:gd name="adj1" fmla="val 49343"/>
              <a:gd name="adj2" fmla="val -149894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2800" i="1">
                <a:solidFill>
                  <a:srgbClr val="462300"/>
                </a:solidFill>
              </a:rPr>
              <a:t>Для этого щелкните внутри этой ячейки левой кнопкой мыши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0"/>
            <a:ext cx="122078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619250" y="188913"/>
            <a:ext cx="5905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3800">
                <a:solidFill>
                  <a:srgbClr val="0033CC"/>
                </a:solidFill>
              </a:rPr>
              <a:t>Как перемещать курсор текста по таблице?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900113" y="1484313"/>
            <a:ext cx="7416800" cy="1944687"/>
          </a:xfrm>
          <a:prstGeom prst="wedgeRoundRectCallout">
            <a:avLst>
              <a:gd name="adj1" fmla="val 46106"/>
              <a:gd name="adj2" fmla="val -76856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2800" i="1">
                <a:solidFill>
                  <a:srgbClr val="462300"/>
                </a:solidFill>
              </a:rPr>
              <a:t>Чтобы перемещать курсор текста из одной ячейки в другую, можно использовать клавиши перемещения курсора текста</a:t>
            </a:r>
          </a:p>
        </p:txBody>
      </p:sp>
      <p:pic>
        <p:nvPicPr>
          <p:cNvPr id="13319" name="Picture 7" descr="кла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573463"/>
            <a:ext cx="6624638" cy="255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Oval 8"/>
          <p:cNvSpPr>
            <a:spLocks noChangeArrowheads="1"/>
          </p:cNvSpPr>
          <p:nvPr/>
        </p:nvSpPr>
        <p:spPr bwMode="auto">
          <a:xfrm>
            <a:off x="5867400" y="5013325"/>
            <a:ext cx="1008063" cy="10795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3325" name="Group 13"/>
          <p:cNvGrpSpPr>
            <a:grpSpLocks/>
          </p:cNvGrpSpPr>
          <p:nvPr/>
        </p:nvGrpSpPr>
        <p:grpSpPr bwMode="auto">
          <a:xfrm>
            <a:off x="6011863" y="5157788"/>
            <a:ext cx="719137" cy="503237"/>
            <a:chOff x="3878" y="3566"/>
            <a:chExt cx="453" cy="317"/>
          </a:xfrm>
        </p:grpSpPr>
        <p:sp>
          <p:nvSpPr>
            <p:cNvPr id="13321" name="Line 9"/>
            <p:cNvSpPr>
              <a:spLocks noChangeShapeType="1"/>
            </p:cNvSpPr>
            <p:nvPr/>
          </p:nvSpPr>
          <p:spPr bwMode="auto">
            <a:xfrm flipV="1">
              <a:off x="4105" y="3566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22" name="Line 10"/>
            <p:cNvSpPr>
              <a:spLocks noChangeShapeType="1"/>
            </p:cNvSpPr>
            <p:nvPr/>
          </p:nvSpPr>
          <p:spPr bwMode="auto">
            <a:xfrm>
              <a:off x="4105" y="3793"/>
              <a:ext cx="0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23" name="Line 11"/>
            <p:cNvSpPr>
              <a:spLocks noChangeShapeType="1"/>
            </p:cNvSpPr>
            <p:nvPr/>
          </p:nvSpPr>
          <p:spPr bwMode="auto">
            <a:xfrm>
              <a:off x="4241" y="3793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24" name="Line 12"/>
            <p:cNvSpPr>
              <a:spLocks noChangeShapeType="1"/>
            </p:cNvSpPr>
            <p:nvPr/>
          </p:nvSpPr>
          <p:spPr bwMode="auto">
            <a:xfrm flipH="1">
              <a:off x="3878" y="3793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88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38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880"/>
                            </p:stCondLst>
                            <p:childTnLst>
                              <p:par>
                                <p:cTn id="4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 animBg="1"/>
      <p:bldP spid="13320" grpId="0" animBg="1"/>
      <p:bldP spid="1332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таблица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644900"/>
            <a:ext cx="7077075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2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6142038" cy="1527175"/>
          </a:xfrm>
        </p:spPr>
        <p:txBody>
          <a:bodyPr/>
          <a:lstStyle/>
          <a:p>
            <a:r>
              <a:rPr lang="ru-RU" altLang="ru-RU" sz="4000">
                <a:solidFill>
                  <a:srgbClr val="0033CC"/>
                </a:solidFill>
              </a:rPr>
              <a:t>Как вставить строки и столбцы в таблицу</a:t>
            </a:r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3348038" y="3430588"/>
            <a:ext cx="4392612" cy="2590800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>
            <a:off x="1116013" y="1916113"/>
            <a:ext cx="6840537" cy="1511300"/>
          </a:xfrm>
          <a:prstGeom prst="wedgeRoundRectCallout">
            <a:avLst>
              <a:gd name="adj1" fmla="val 51394"/>
              <a:gd name="adj2" fmla="val -130671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2800" i="1">
                <a:solidFill>
                  <a:srgbClr val="462300"/>
                </a:solidFill>
              </a:rPr>
              <a:t>Выбираем команды:</a:t>
            </a:r>
          </a:p>
          <a:p>
            <a:r>
              <a:rPr lang="ru-RU" altLang="ru-RU" sz="2800" i="1">
                <a:solidFill>
                  <a:srgbClr val="462300"/>
                </a:solidFill>
              </a:rPr>
              <a:t>Таблица/Вставить/Столбцы слева</a:t>
            </a:r>
          </a:p>
          <a:p>
            <a:r>
              <a:rPr lang="ru-RU" altLang="ru-RU" sz="2800" i="1">
                <a:solidFill>
                  <a:srgbClr val="462300"/>
                </a:solidFill>
              </a:rPr>
              <a:t>Таблица/Вставить/Строки ниже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92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420"/>
                            </p:stCondLst>
                            <p:childTnLst>
                              <p:par>
                                <p:cTn id="3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14343" grpId="0" animBg="1"/>
      <p:bldP spid="14343" grpId="1" animBg="1"/>
      <p:bldP spid="143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таблица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357563"/>
            <a:ext cx="6515100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xfrm>
            <a:off x="2085975" y="190500"/>
            <a:ext cx="5457825" cy="1527175"/>
          </a:xfrm>
        </p:spPr>
        <p:txBody>
          <a:bodyPr/>
          <a:lstStyle/>
          <a:p>
            <a:r>
              <a:rPr lang="ru-RU" altLang="ru-RU" sz="3800">
                <a:solidFill>
                  <a:srgbClr val="0033CC"/>
                </a:solidFill>
              </a:rPr>
              <a:t>Как удалить строки и столбцы из таблицы</a:t>
            </a:r>
          </a:p>
        </p:txBody>
      </p:sp>
      <p:sp>
        <p:nvSpPr>
          <p:cNvPr id="15367" name="Oval 7"/>
          <p:cNvSpPr>
            <a:spLocks noChangeArrowheads="1"/>
          </p:cNvSpPr>
          <p:nvPr/>
        </p:nvSpPr>
        <p:spPr bwMode="auto">
          <a:xfrm>
            <a:off x="3563938" y="3357563"/>
            <a:ext cx="3671887" cy="2232025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1979613" y="1844675"/>
            <a:ext cx="5400675" cy="1441450"/>
          </a:xfrm>
          <a:prstGeom prst="wedgeRoundRectCallout">
            <a:avLst>
              <a:gd name="adj1" fmla="val 63963"/>
              <a:gd name="adj2" fmla="val -80287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2800" i="1">
                <a:solidFill>
                  <a:srgbClr val="462300"/>
                </a:solidFill>
              </a:rPr>
              <a:t>Выбираем команды:</a:t>
            </a:r>
          </a:p>
          <a:p>
            <a:r>
              <a:rPr lang="ru-RU" altLang="ru-RU" sz="2800" i="1">
                <a:solidFill>
                  <a:srgbClr val="462300"/>
                </a:solidFill>
              </a:rPr>
              <a:t>Таблица/Удалить/Столбцы </a:t>
            </a:r>
          </a:p>
          <a:p>
            <a:r>
              <a:rPr lang="ru-RU" altLang="ru-RU" sz="2800" i="1">
                <a:solidFill>
                  <a:srgbClr val="462300"/>
                </a:solidFill>
              </a:rPr>
              <a:t>Таблица/Удалить/Строки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48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980"/>
                            </p:stCondLst>
                            <p:childTnLst>
                              <p:par>
                                <p:cTn id="3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  <p:bldP spid="15367" grpId="0" animBg="1"/>
      <p:bldP spid="15367" grpId="1" animBg="1"/>
      <p:bldP spid="1536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фон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om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708275"/>
            <a:ext cx="1782763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>
                <a:solidFill>
                  <a:srgbClr val="0033CC"/>
                </a:solidFill>
              </a:rPr>
              <a:t>Весёлая физкультминутка</a:t>
            </a: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411413" y="1916113"/>
            <a:ext cx="4321175" cy="420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0033CC"/>
                </a:solidFill>
              </a:rPr>
              <a:t>Робот делает зарядку</a:t>
            </a:r>
          </a:p>
          <a:p>
            <a:r>
              <a:rPr lang="ru-RU" altLang="ru-RU" sz="2400" b="1">
                <a:solidFill>
                  <a:srgbClr val="0033CC"/>
                </a:solidFill>
              </a:rPr>
              <a:t>И считает по порядку.</a:t>
            </a:r>
          </a:p>
          <a:p>
            <a:r>
              <a:rPr lang="ru-RU" altLang="ru-RU" sz="2400" b="1">
                <a:solidFill>
                  <a:srgbClr val="0033CC"/>
                </a:solidFill>
              </a:rPr>
              <a:t>Раз – контакты не искрят,</a:t>
            </a:r>
          </a:p>
          <a:p>
            <a:r>
              <a:rPr lang="ru-RU" altLang="ru-RU" sz="2400" b="1">
                <a:solidFill>
                  <a:srgbClr val="0033CC"/>
                </a:solidFill>
              </a:rPr>
              <a:t>Два – суставы не скрипят,</a:t>
            </a:r>
          </a:p>
          <a:p>
            <a:r>
              <a:rPr lang="ru-RU" altLang="ru-RU" sz="2400" b="1">
                <a:solidFill>
                  <a:srgbClr val="0033CC"/>
                </a:solidFill>
              </a:rPr>
              <a:t>Три – прозрачен объектив,</a:t>
            </a:r>
          </a:p>
          <a:p>
            <a:r>
              <a:rPr lang="ru-RU" altLang="ru-RU" sz="2400" b="1">
                <a:solidFill>
                  <a:srgbClr val="0033CC"/>
                </a:solidFill>
              </a:rPr>
              <a:t>Я исправен и красив.</a:t>
            </a:r>
          </a:p>
          <a:p>
            <a:r>
              <a:rPr lang="ru-RU" altLang="ru-RU" sz="2400" b="1">
                <a:solidFill>
                  <a:srgbClr val="0033CC"/>
                </a:solidFill>
              </a:rPr>
              <a:t>Раз, два, три, четыре, пять </a:t>
            </a:r>
          </a:p>
          <a:p>
            <a:r>
              <a:rPr lang="ru-RU" altLang="ru-RU" sz="2400" b="1">
                <a:solidFill>
                  <a:srgbClr val="0033CC"/>
                </a:solidFill>
              </a:rPr>
              <a:t>Можно к делу приступать. </a:t>
            </a:r>
          </a:p>
          <a:p>
            <a:endParaRPr lang="ru-RU" altLang="ru-RU" sz="2400" b="1">
              <a:solidFill>
                <a:srgbClr val="0033CC"/>
              </a:solidFill>
            </a:endParaRPr>
          </a:p>
          <a:p>
            <a:endParaRPr lang="ru-RU" altLang="ru-RU" sz="1800" b="1">
              <a:solidFill>
                <a:srgbClr val="0033CC"/>
              </a:solidFill>
            </a:endParaRPr>
          </a:p>
          <a:p>
            <a:r>
              <a:rPr lang="ru-RU" altLang="ru-RU" sz="1800"/>
              <a:t>Агафонов В.В. Твой друг Компьютер. – М.: Новая школа, 1997. – 16 с. </a:t>
            </a:r>
          </a:p>
        </p:txBody>
      </p:sp>
      <p:pic>
        <p:nvPicPr>
          <p:cNvPr id="4103" name="Picture 7" descr="COMPP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060575"/>
            <a:ext cx="1814512" cy="296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1476375" y="1700213"/>
            <a:ext cx="6335713" cy="2087562"/>
          </a:xfrm>
          <a:prstGeom prst="wedgeRoundRectCallout">
            <a:avLst>
              <a:gd name="adj1" fmla="val 48069"/>
              <a:gd name="adj2" fmla="val -92815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Tx/>
              <a:buAutoNum type="arabicPeriod"/>
            </a:pPr>
            <a:r>
              <a:rPr lang="ru-RU" altLang="ru-RU" sz="2400"/>
              <a:t>Запустите программу для создания печатных публикаций </a:t>
            </a:r>
            <a:r>
              <a:rPr lang="en-US" altLang="ru-RU" sz="2400"/>
              <a:t>Microsoft Office Word</a:t>
            </a:r>
          </a:p>
          <a:p>
            <a:pPr>
              <a:buFontTx/>
              <a:buAutoNum type="arabicPeriod"/>
            </a:pPr>
            <a:r>
              <a:rPr lang="ru-RU" altLang="ru-RU" sz="2400"/>
              <a:t>Создайте таблицу из 4 строк и 4 столбцов.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5784850" cy="1222375"/>
          </a:xfrm>
        </p:spPr>
        <p:txBody>
          <a:bodyPr/>
          <a:lstStyle/>
          <a:p>
            <a:r>
              <a:rPr lang="ru-RU" altLang="ru-RU">
                <a:solidFill>
                  <a:srgbClr val="0033CC"/>
                </a:solidFill>
              </a:rPr>
              <a:t>Практическая работа</a:t>
            </a:r>
          </a:p>
        </p:txBody>
      </p:sp>
      <p:pic>
        <p:nvPicPr>
          <p:cNvPr id="33796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ярлы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492375"/>
            <a:ext cx="67627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3826" name="Group 34"/>
          <p:cNvGraphicFramePr>
            <a:graphicFrameLocks noGrp="1"/>
          </p:cNvGraphicFramePr>
          <p:nvPr>
            <p:ph idx="1"/>
          </p:nvPr>
        </p:nvGraphicFramePr>
        <p:xfrm>
          <a:off x="1403350" y="3933825"/>
          <a:ext cx="6418263" cy="2265364"/>
        </p:xfrm>
        <a:graphic>
          <a:graphicData uri="http://schemas.openxmlformats.org/drawingml/2006/table">
            <a:tbl>
              <a:tblPr/>
              <a:tblGrid>
                <a:gridCol w="1604963"/>
                <a:gridCol w="1604962"/>
                <a:gridCol w="1603375"/>
                <a:gridCol w="1604963"/>
              </a:tblGrid>
              <a:tr h="566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4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  <p:bldP spid="337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5711825" cy="1150938"/>
          </a:xfrm>
        </p:spPr>
        <p:txBody>
          <a:bodyPr/>
          <a:lstStyle/>
          <a:p>
            <a:r>
              <a:rPr lang="ru-RU" altLang="ru-RU">
                <a:solidFill>
                  <a:srgbClr val="0033CC"/>
                </a:solidFill>
              </a:rPr>
              <a:t>Практическая работа</a:t>
            </a:r>
          </a:p>
        </p:txBody>
      </p:sp>
      <p:pic>
        <p:nvPicPr>
          <p:cNvPr id="35846" name="Picture 6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1403350" y="1700213"/>
            <a:ext cx="6624638" cy="1873250"/>
          </a:xfrm>
          <a:prstGeom prst="wedgeRoundRectCallout">
            <a:avLst>
              <a:gd name="adj1" fmla="val 46500"/>
              <a:gd name="adj2" fmla="val -79574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/>
              <a:t>3. В ячейках первой строки наберите имена ваших одноклассников, а в ячейках первого столбца наберите названия любых учебных предметов</a:t>
            </a:r>
          </a:p>
          <a:p>
            <a:pPr algn="ctr"/>
            <a:endParaRPr lang="ru-RU" altLang="ru-RU" sz="2400"/>
          </a:p>
        </p:txBody>
      </p:sp>
      <p:graphicFrame>
        <p:nvGraphicFramePr>
          <p:cNvPr id="35885" name="Group 45"/>
          <p:cNvGraphicFramePr>
            <a:graphicFrameLocks noGrp="1"/>
          </p:cNvGraphicFramePr>
          <p:nvPr>
            <p:ph idx="1"/>
          </p:nvPr>
        </p:nvGraphicFramePr>
        <p:xfrm>
          <a:off x="1476375" y="3789363"/>
          <a:ext cx="6524625" cy="2409826"/>
        </p:xfrm>
        <a:graphic>
          <a:graphicData uri="http://schemas.openxmlformats.org/drawingml/2006/table">
            <a:tbl>
              <a:tblPr/>
              <a:tblGrid>
                <a:gridCol w="2265363"/>
                <a:gridCol w="1439862"/>
                <a:gridCol w="1441450"/>
                <a:gridCol w="1377950"/>
              </a:tblGrid>
              <a:tr h="603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Миша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Саша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математика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русский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информатика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64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5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5640388" cy="1222375"/>
          </a:xfrm>
          <a:noFill/>
          <a:ln/>
        </p:spPr>
        <p:txBody>
          <a:bodyPr/>
          <a:lstStyle/>
          <a:p>
            <a:r>
              <a:rPr lang="ru-RU" altLang="ru-RU">
                <a:solidFill>
                  <a:srgbClr val="0033CC"/>
                </a:solidFill>
              </a:rPr>
              <a:t>Практическая работа</a:t>
            </a:r>
          </a:p>
        </p:txBody>
      </p:sp>
      <p:sp>
        <p:nvSpPr>
          <p:cNvPr id="39943" name="AutoShape 7"/>
          <p:cNvSpPr>
            <a:spLocks noChangeArrowheads="1"/>
          </p:cNvSpPr>
          <p:nvPr/>
        </p:nvSpPr>
        <p:spPr bwMode="auto">
          <a:xfrm>
            <a:off x="1403350" y="1773238"/>
            <a:ext cx="6481763" cy="1152525"/>
          </a:xfrm>
          <a:prstGeom prst="wedgeRoundRectCallout">
            <a:avLst>
              <a:gd name="adj1" fmla="val 44171"/>
              <a:gd name="adj2" fmla="val -98069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/>
              <a:t>4. Поставьте своим друзьям оценки по соответствующим предметам</a:t>
            </a:r>
          </a:p>
          <a:p>
            <a:pPr algn="ctr"/>
            <a:endParaRPr lang="ru-RU" altLang="ru-RU" sz="2400"/>
          </a:p>
        </p:txBody>
      </p:sp>
      <p:graphicFrame>
        <p:nvGraphicFramePr>
          <p:cNvPr id="39979" name="Group 43"/>
          <p:cNvGraphicFramePr>
            <a:graphicFrameLocks noGrp="1"/>
          </p:cNvGraphicFramePr>
          <p:nvPr>
            <p:ph idx="1"/>
          </p:nvPr>
        </p:nvGraphicFramePr>
        <p:xfrm>
          <a:off x="1331913" y="3284538"/>
          <a:ext cx="6553200" cy="2124076"/>
        </p:xfrm>
        <a:graphic>
          <a:graphicData uri="http://schemas.openxmlformats.org/drawingml/2006/table">
            <a:tbl>
              <a:tblPr/>
              <a:tblGrid>
                <a:gridCol w="2668587"/>
                <a:gridCol w="1238250"/>
                <a:gridCol w="1239838"/>
                <a:gridCol w="1406525"/>
              </a:tblGrid>
              <a:tr h="531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Миша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Саша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математика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русский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информатика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24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692275" y="260350"/>
            <a:ext cx="5843588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>
                <a:solidFill>
                  <a:srgbClr val="0033CC"/>
                </a:solidFill>
              </a:rPr>
              <a:t>Практическая работа</a:t>
            </a:r>
          </a:p>
        </p:txBody>
      </p:sp>
      <p:graphicFrame>
        <p:nvGraphicFramePr>
          <p:cNvPr id="43059" name="Group 51"/>
          <p:cNvGraphicFramePr>
            <a:graphicFrameLocks noGrp="1"/>
          </p:cNvGraphicFramePr>
          <p:nvPr/>
        </p:nvGraphicFramePr>
        <p:xfrm>
          <a:off x="1331913" y="3141663"/>
          <a:ext cx="6840537" cy="2921000"/>
        </p:xfrm>
        <a:graphic>
          <a:graphicData uri="http://schemas.openxmlformats.org/drawingml/2006/table">
            <a:tbl>
              <a:tblPr/>
              <a:tblGrid>
                <a:gridCol w="2541587"/>
                <a:gridCol w="1454150"/>
                <a:gridCol w="1454150"/>
                <a:gridCol w="1390650"/>
              </a:tblGrid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Миша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Саша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математика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русский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информатика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60" name="AutoShape 52"/>
          <p:cNvSpPr>
            <a:spLocks noChangeArrowheads="1"/>
          </p:cNvSpPr>
          <p:nvPr/>
        </p:nvSpPr>
        <p:spPr bwMode="auto">
          <a:xfrm>
            <a:off x="1116013" y="1700213"/>
            <a:ext cx="7200900" cy="1152525"/>
          </a:xfrm>
          <a:prstGeom prst="wedgeRoundRectCallout">
            <a:avLst>
              <a:gd name="adj1" fmla="val 42769"/>
              <a:gd name="adj2" fmla="val -98069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/>
              <a:t>5. Установите курсор текста в любую ячейку нижней строки. Выполните операцию «Таблица/Вставить/Строки ниже»</a:t>
            </a:r>
          </a:p>
          <a:p>
            <a:pPr algn="ctr"/>
            <a:endParaRPr lang="ru-RU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84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6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1619250" y="260350"/>
            <a:ext cx="5832475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>
                <a:solidFill>
                  <a:srgbClr val="0033CC"/>
                </a:solidFill>
              </a:rPr>
              <a:t>Практическая работа</a:t>
            </a:r>
          </a:p>
        </p:txBody>
      </p:sp>
      <p:graphicFrame>
        <p:nvGraphicFramePr>
          <p:cNvPr id="44136" name="Group 104"/>
          <p:cNvGraphicFramePr>
            <a:graphicFrameLocks noGrp="1"/>
          </p:cNvGraphicFramePr>
          <p:nvPr/>
        </p:nvGraphicFramePr>
        <p:xfrm>
          <a:off x="611188" y="3068638"/>
          <a:ext cx="8137525" cy="2921000"/>
        </p:xfrm>
        <a:graphic>
          <a:graphicData uri="http://schemas.openxmlformats.org/drawingml/2006/table">
            <a:tbl>
              <a:tblPr/>
              <a:tblGrid>
                <a:gridCol w="2513012"/>
                <a:gridCol w="1436688"/>
                <a:gridCol w="1438275"/>
                <a:gridCol w="1374775"/>
                <a:gridCol w="1374775"/>
              </a:tblGrid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Миша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Саша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математика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русский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информатика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125" name="AutoShape 93"/>
          <p:cNvSpPr>
            <a:spLocks noChangeArrowheads="1"/>
          </p:cNvSpPr>
          <p:nvPr/>
        </p:nvSpPr>
        <p:spPr bwMode="auto">
          <a:xfrm>
            <a:off x="827088" y="1700213"/>
            <a:ext cx="7921625" cy="1152525"/>
          </a:xfrm>
          <a:prstGeom prst="wedgeRoundRectCallout">
            <a:avLst>
              <a:gd name="adj1" fmla="val 37977"/>
              <a:gd name="adj2" fmla="val -98069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/>
              <a:t>6. Установите курсор текста в любую ячейку самого правого столбца. Выполните операцию «Таблица/Вставить/Столбцы справа»</a:t>
            </a:r>
          </a:p>
          <a:p>
            <a:pPr algn="ctr"/>
            <a:endParaRPr lang="ru-RU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28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фон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WISEOWL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3213100"/>
            <a:ext cx="1631950" cy="2162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2627313" y="2060575"/>
            <a:ext cx="6121400" cy="1584325"/>
          </a:xfrm>
          <a:prstGeom prst="wedgeRoundRectCallout">
            <a:avLst>
              <a:gd name="adj1" fmla="val -44269"/>
              <a:gd name="adj2" fmla="val 70042"/>
              <a:gd name="adj3" fmla="val 16667"/>
            </a:avLst>
          </a:prstGeom>
          <a:solidFill>
            <a:srgbClr val="C5CB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200" i="1">
                <a:solidFill>
                  <a:srgbClr val="462300"/>
                </a:solidFill>
              </a:rPr>
              <a:t>Ребята! Вы, наверно, уже встречались с таблицами?</a:t>
            </a:r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2627313" y="2492375"/>
            <a:ext cx="6121400" cy="1584325"/>
          </a:xfrm>
          <a:prstGeom prst="wedgeRoundRectCallout">
            <a:avLst>
              <a:gd name="adj1" fmla="val -43074"/>
              <a:gd name="adj2" fmla="val 79157"/>
              <a:gd name="adj3" fmla="val 16667"/>
            </a:avLst>
          </a:prstGeom>
          <a:solidFill>
            <a:srgbClr val="C5CB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200" i="1">
                <a:solidFill>
                  <a:srgbClr val="462300"/>
                </a:solidFill>
              </a:rPr>
              <a:t>Приведите примеры использования таблиц</a:t>
            </a:r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2627313" y="2781300"/>
            <a:ext cx="6121400" cy="1584325"/>
          </a:xfrm>
          <a:prstGeom prst="wedgeRoundRectCallout">
            <a:avLst>
              <a:gd name="adj1" fmla="val -39551"/>
              <a:gd name="adj2" fmla="val 74551"/>
              <a:gd name="adj3" fmla="val 16667"/>
            </a:avLst>
          </a:prstGeom>
          <a:solidFill>
            <a:srgbClr val="C5CB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3200" i="1">
                <a:solidFill>
                  <a:srgbClr val="462300"/>
                </a:solidFill>
              </a:rPr>
              <a:t>Как бы вы объяснили другому человеку, что такое таблица?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 animBg="1"/>
      <p:bldP spid="3080" grpId="1" animBg="1"/>
      <p:bldP spid="3081" grpId="0" animBg="1"/>
      <p:bldP spid="3081" grpId="1" animBg="1"/>
      <p:bldP spid="308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3" name="Picture 7" descr="фон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0" name="Picture 4" descr="WISEOW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1547813" y="260350"/>
            <a:ext cx="5699125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>
                <a:solidFill>
                  <a:srgbClr val="0033CC"/>
                </a:solidFill>
              </a:rPr>
              <a:t>Практическая работа</a:t>
            </a:r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1476375" y="2997200"/>
            <a:ext cx="6192838" cy="1152525"/>
          </a:xfrm>
          <a:prstGeom prst="wedgeRoundRectCallout">
            <a:avLst>
              <a:gd name="adj1" fmla="val 52051"/>
              <a:gd name="adj2" fmla="val -210606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/>
              <a:t>7. </a:t>
            </a:r>
            <a:r>
              <a:rPr lang="ru-RU" altLang="ru-RU" sz="2400">
                <a:solidFill>
                  <a:schemeClr val="hlink"/>
                </a:solidFill>
              </a:rPr>
              <a:t>Закройте программу, не сохраняя вашу таблицу в файле</a:t>
            </a:r>
          </a:p>
          <a:p>
            <a:pPr algn="ctr"/>
            <a:endParaRPr lang="ru-RU" altLang="ru-RU" sz="240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/>
                </a:solidFill>
              </a:rPr>
              <a:t>Домашнее задание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>
                <a:latin typeface="+mj-lt"/>
              </a:rPr>
              <a:t>с</a:t>
            </a:r>
            <a:r>
              <a:rPr lang="ru-RU" sz="1600" dirty="0" smtClean="0">
                <a:latin typeface="+mj-lt"/>
              </a:rPr>
              <a:t>оздай </a:t>
            </a:r>
            <a:r>
              <a:rPr lang="ru-RU" sz="1600" dirty="0" smtClean="0">
                <a:latin typeface="+mj-lt"/>
              </a:rPr>
              <a:t>таблицу для расписания</a:t>
            </a:r>
          </a:p>
          <a:p>
            <a:r>
              <a:rPr lang="ru-RU" sz="1600" dirty="0">
                <a:latin typeface="+mj-lt"/>
              </a:rPr>
              <a:t>и</a:t>
            </a:r>
            <a:r>
              <a:rPr lang="ru-RU" sz="1600" dirty="0" smtClean="0">
                <a:latin typeface="+mj-lt"/>
              </a:rPr>
              <a:t>ли </a:t>
            </a:r>
          </a:p>
          <a:p>
            <a:r>
              <a:rPr lang="ru-RU" sz="1600" dirty="0" smtClean="0">
                <a:latin typeface="+mj-lt"/>
              </a:rPr>
              <a:t>таблицу для ведения прогноза погоды на одну неделю</a:t>
            </a:r>
            <a:endParaRPr lang="ru-RU" sz="1600" dirty="0">
              <a:latin typeface="+mj-lt"/>
            </a:endParaRPr>
          </a:p>
        </p:txBody>
      </p:sp>
      <p:pic>
        <p:nvPicPr>
          <p:cNvPr id="1026" name="Picture 2" descr="C:\Users\Школа\Desktop\img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262164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06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4" name="Picture 54" descr="фон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WISEOW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0" y="193675"/>
            <a:ext cx="6577013" cy="1074738"/>
          </a:xfrm>
        </p:spPr>
        <p:txBody>
          <a:bodyPr/>
          <a:lstStyle/>
          <a:p>
            <a:r>
              <a:rPr lang="ru-RU" altLang="ru-RU">
                <a:solidFill>
                  <a:srgbClr val="0033CC"/>
                </a:solidFill>
              </a:rPr>
              <a:t>Для чего нужны таблицы</a:t>
            </a: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827088" y="1700213"/>
            <a:ext cx="7705725" cy="1152525"/>
          </a:xfrm>
          <a:prstGeom prst="wedgeRoundRectCallout">
            <a:avLst>
              <a:gd name="adj1" fmla="val 44829"/>
              <a:gd name="adj2" fmla="val -87880"/>
              <a:gd name="adj3" fmla="val 16667"/>
            </a:avLst>
          </a:prstGeom>
          <a:solidFill>
            <a:srgbClr val="C5CB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3200" i="1">
                <a:solidFill>
                  <a:srgbClr val="462300"/>
                </a:solidFill>
              </a:rPr>
              <a:t>С помощью таблиц можно хранить информацию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555875" y="2997200"/>
            <a:ext cx="5905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>
                <a:solidFill>
                  <a:srgbClr val="FF3300"/>
                </a:solidFill>
              </a:rPr>
              <a:t>О значении признаков</a:t>
            </a:r>
          </a:p>
        </p:txBody>
      </p:sp>
      <p:graphicFrame>
        <p:nvGraphicFramePr>
          <p:cNvPr id="5173" name="Group 53"/>
          <p:cNvGraphicFramePr>
            <a:graphicFrameLocks noGrp="1"/>
          </p:cNvGraphicFramePr>
          <p:nvPr>
            <p:ph idx="1"/>
          </p:nvPr>
        </p:nvGraphicFramePr>
        <p:xfrm>
          <a:off x="1116013" y="3644900"/>
          <a:ext cx="5803900" cy="2286000"/>
        </p:xfrm>
        <a:graphic>
          <a:graphicData uri="http://schemas.openxmlformats.org/drawingml/2006/table">
            <a:tbl>
              <a:tblPr/>
              <a:tblGrid>
                <a:gridCol w="1450975"/>
                <a:gridCol w="1450975"/>
                <a:gridCol w="1450975"/>
                <a:gridCol w="1450975"/>
              </a:tblGrid>
              <a:tr h="450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Ниф-Ниф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Наф-Наф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Нуф-Нуф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Материал домика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солома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кирпичи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хворост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Сломан ли домик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61" name="Oval 41"/>
          <p:cNvSpPr>
            <a:spLocks noChangeArrowheads="1"/>
          </p:cNvSpPr>
          <p:nvPr/>
        </p:nvSpPr>
        <p:spPr bwMode="auto">
          <a:xfrm>
            <a:off x="2555875" y="4365625"/>
            <a:ext cx="1441450" cy="576263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62" name="Oval 42"/>
          <p:cNvSpPr>
            <a:spLocks noChangeArrowheads="1"/>
          </p:cNvSpPr>
          <p:nvPr/>
        </p:nvSpPr>
        <p:spPr bwMode="auto">
          <a:xfrm>
            <a:off x="3995738" y="4437063"/>
            <a:ext cx="1441450" cy="576262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63" name="Oval 43"/>
          <p:cNvSpPr>
            <a:spLocks noChangeArrowheads="1"/>
          </p:cNvSpPr>
          <p:nvPr/>
        </p:nvSpPr>
        <p:spPr bwMode="auto">
          <a:xfrm>
            <a:off x="5435600" y="4365625"/>
            <a:ext cx="1441450" cy="576263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5126" grpId="0" animBg="1"/>
      <p:bldP spid="5161" grpId="0" animBg="1"/>
      <p:bldP spid="5162" grpId="0" animBg="1"/>
      <p:bldP spid="51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2" name="Picture 98" descr="фон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WISEOW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331913" y="0"/>
            <a:ext cx="655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>
                <a:solidFill>
                  <a:srgbClr val="0033CC"/>
                </a:solidFill>
              </a:rPr>
              <a:t>Для чего нужны таблицы</a:t>
            </a: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827088" y="1700213"/>
            <a:ext cx="7705725" cy="1152525"/>
          </a:xfrm>
          <a:prstGeom prst="wedgeRoundRectCallout">
            <a:avLst>
              <a:gd name="adj1" fmla="val 44829"/>
              <a:gd name="adj2" fmla="val -87880"/>
              <a:gd name="adj3" fmla="val 16667"/>
            </a:avLst>
          </a:prstGeom>
          <a:solidFill>
            <a:srgbClr val="C5CB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3200" i="1">
                <a:solidFill>
                  <a:srgbClr val="462300"/>
                </a:solidFill>
              </a:rPr>
              <a:t>С помощью таблиц можно хранить информацию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908175" y="2924175"/>
            <a:ext cx="59055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>
                <a:solidFill>
                  <a:srgbClr val="FF3300"/>
                </a:solidFill>
              </a:rPr>
              <a:t>О значениях одной величины по заданным значениям двух других</a:t>
            </a:r>
          </a:p>
        </p:txBody>
      </p:sp>
      <p:graphicFrame>
        <p:nvGraphicFramePr>
          <p:cNvPr id="6244" name="Group 100"/>
          <p:cNvGraphicFramePr>
            <a:graphicFrameLocks noGrp="1"/>
          </p:cNvGraphicFramePr>
          <p:nvPr/>
        </p:nvGraphicFramePr>
        <p:xfrm>
          <a:off x="1116013" y="3860800"/>
          <a:ext cx="6769100" cy="1822450"/>
        </p:xfrm>
        <a:graphic>
          <a:graphicData uri="http://schemas.openxmlformats.org/drawingml/2006/table">
            <a:tbl>
              <a:tblPr/>
              <a:tblGrid>
                <a:gridCol w="1063625"/>
                <a:gridCol w="2249487"/>
                <a:gridCol w="1655763"/>
                <a:gridCol w="1800225"/>
              </a:tblGrid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понедельник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вторник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среда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 урок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математ.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физ-ра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русский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 урок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рисование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информ.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матем.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3 урок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русский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труд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91" name="Text Box 47"/>
          <p:cNvSpPr txBox="1">
            <a:spLocks noChangeArrowheads="1"/>
          </p:cNvSpPr>
          <p:nvPr/>
        </p:nvSpPr>
        <p:spPr bwMode="auto">
          <a:xfrm>
            <a:off x="4427538" y="4724400"/>
            <a:ext cx="1511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rgbClr val="FF3300"/>
                </a:solidFill>
              </a:rPr>
              <a:t>инфор</a:t>
            </a:r>
            <a:r>
              <a:rPr lang="ru-RU" altLang="ru-RU" sz="2400">
                <a:solidFill>
                  <a:srgbClr val="FF3300"/>
                </a:solidFill>
              </a:rPr>
              <a:t>м.</a:t>
            </a: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4427538" y="3860800"/>
            <a:ext cx="16557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rgbClr val="0033CC"/>
                </a:solidFill>
              </a:rPr>
              <a:t>вторник</a:t>
            </a:r>
          </a:p>
        </p:txBody>
      </p:sp>
      <p:sp>
        <p:nvSpPr>
          <p:cNvPr id="6247" name="Text Box 103"/>
          <p:cNvSpPr txBox="1">
            <a:spLocks noChangeArrowheads="1"/>
          </p:cNvSpPr>
          <p:nvPr/>
        </p:nvSpPr>
        <p:spPr bwMode="auto">
          <a:xfrm>
            <a:off x="1116013" y="4797425"/>
            <a:ext cx="10080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0033CC"/>
                </a:solidFill>
              </a:rPr>
              <a:t>2 урок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12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62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4" name="Picture 56" descr="фон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WISEOW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403350" y="260350"/>
            <a:ext cx="65627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>
                <a:solidFill>
                  <a:srgbClr val="0033CC"/>
                </a:solidFill>
              </a:rPr>
              <a:t>Для чего нужны таблицы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827088" y="1700213"/>
            <a:ext cx="7705725" cy="1152525"/>
          </a:xfrm>
          <a:prstGeom prst="wedgeRoundRectCallout">
            <a:avLst>
              <a:gd name="adj1" fmla="val 44829"/>
              <a:gd name="adj2" fmla="val -87880"/>
              <a:gd name="adj3" fmla="val 16667"/>
            </a:avLst>
          </a:prstGeom>
          <a:solidFill>
            <a:srgbClr val="C5CB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3200" i="1">
                <a:solidFill>
                  <a:srgbClr val="462300"/>
                </a:solidFill>
              </a:rPr>
              <a:t>С помощью таблиц можно хранить информацию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555875" y="3068638"/>
            <a:ext cx="38877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>
                <a:solidFill>
                  <a:srgbClr val="FF3300"/>
                </a:solidFill>
              </a:rPr>
              <a:t>Об отношениях пар</a:t>
            </a:r>
          </a:p>
        </p:txBody>
      </p:sp>
      <p:graphicFrame>
        <p:nvGraphicFramePr>
          <p:cNvPr id="7221" name="Group 53"/>
          <p:cNvGraphicFramePr>
            <a:graphicFrameLocks noGrp="1"/>
          </p:cNvGraphicFramePr>
          <p:nvPr/>
        </p:nvGraphicFramePr>
        <p:xfrm>
          <a:off x="1042988" y="3573463"/>
          <a:ext cx="6769100" cy="1916113"/>
        </p:xfrm>
        <a:graphic>
          <a:graphicData uri="http://schemas.openxmlformats.org/drawingml/2006/table">
            <a:tbl>
              <a:tblPr/>
              <a:tblGrid>
                <a:gridCol w="1512887"/>
                <a:gridCol w="1800225"/>
                <a:gridCol w="1655763"/>
                <a:gridCol w="1800225"/>
              </a:tblGrid>
              <a:tr h="574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Динамо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Зенит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ЦСКА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Динамо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 :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 :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Зенит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0 : 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 :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ЦСКА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 :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2 :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09" name="Text Box 41"/>
          <p:cNvSpPr txBox="1">
            <a:spLocks noChangeArrowheads="1"/>
          </p:cNvSpPr>
          <p:nvPr/>
        </p:nvSpPr>
        <p:spPr bwMode="auto">
          <a:xfrm>
            <a:off x="4356100" y="3573463"/>
            <a:ext cx="14414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rgbClr val="FF3300"/>
                </a:solidFill>
              </a:rPr>
              <a:t>Зенит</a:t>
            </a:r>
          </a:p>
        </p:txBody>
      </p:sp>
      <p:sp>
        <p:nvSpPr>
          <p:cNvPr id="7210" name="Text Box 42"/>
          <p:cNvSpPr txBox="1">
            <a:spLocks noChangeArrowheads="1"/>
          </p:cNvSpPr>
          <p:nvPr/>
        </p:nvSpPr>
        <p:spPr bwMode="auto">
          <a:xfrm>
            <a:off x="1042988" y="4149725"/>
            <a:ext cx="14414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rgbClr val="FF3300"/>
                </a:solidFill>
              </a:rPr>
              <a:t>Динамо</a:t>
            </a:r>
          </a:p>
        </p:txBody>
      </p:sp>
      <p:sp>
        <p:nvSpPr>
          <p:cNvPr id="7211" name="Text Box 43"/>
          <p:cNvSpPr txBox="1">
            <a:spLocks noChangeArrowheads="1"/>
          </p:cNvSpPr>
          <p:nvPr/>
        </p:nvSpPr>
        <p:spPr bwMode="auto">
          <a:xfrm>
            <a:off x="4356100" y="4149725"/>
            <a:ext cx="14414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rgbClr val="FF3300"/>
                </a:solidFill>
              </a:rPr>
              <a:t>2 :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64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9" grpId="0"/>
      <p:bldP spid="7210" grpId="0"/>
      <p:bldP spid="72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0" y="193675"/>
            <a:ext cx="5280025" cy="1147763"/>
          </a:xfrm>
        </p:spPr>
        <p:txBody>
          <a:bodyPr/>
          <a:lstStyle/>
          <a:p>
            <a:r>
              <a:rPr lang="ru-RU" altLang="ru-RU">
                <a:solidFill>
                  <a:srgbClr val="0033CC"/>
                </a:solidFill>
              </a:rPr>
              <a:t>Структура таблицы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323850" y="1484313"/>
            <a:ext cx="8424863" cy="1152525"/>
          </a:xfrm>
          <a:prstGeom prst="wedgeRoundRectCallout">
            <a:avLst>
              <a:gd name="adj1" fmla="val 40144"/>
              <a:gd name="adj2" fmla="val -87880"/>
              <a:gd name="adj3" fmla="val 16667"/>
            </a:avLst>
          </a:prstGeom>
          <a:solidFill>
            <a:srgbClr val="C5CBF7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3200" i="1">
                <a:solidFill>
                  <a:srgbClr val="462300"/>
                </a:solidFill>
              </a:rPr>
              <a:t>Вертикальные ряды клеток образуют столбцы, горизонтальные - строки</a:t>
            </a:r>
          </a:p>
        </p:txBody>
      </p:sp>
      <p:graphicFrame>
        <p:nvGraphicFramePr>
          <p:cNvPr id="8266" name="Group 74"/>
          <p:cNvGraphicFramePr>
            <a:graphicFrameLocks noGrp="1"/>
          </p:cNvGraphicFramePr>
          <p:nvPr>
            <p:ph idx="1"/>
          </p:nvPr>
        </p:nvGraphicFramePr>
        <p:xfrm>
          <a:off x="395288" y="3716338"/>
          <a:ext cx="6480175" cy="1713548"/>
        </p:xfrm>
        <a:graphic>
          <a:graphicData uri="http://schemas.openxmlformats.org/drawingml/2006/table">
            <a:tbl>
              <a:tblPr/>
              <a:tblGrid>
                <a:gridCol w="2057400"/>
                <a:gridCol w="1409700"/>
                <a:gridCol w="1501775"/>
                <a:gridCol w="1511300"/>
              </a:tblGrid>
              <a:tr h="433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 марта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марта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марта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Владивосток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Иркутск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Char char="-"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Краснодар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+ 4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41" name="Text Box 49"/>
          <p:cNvSpPr txBox="1">
            <a:spLocks noChangeArrowheads="1"/>
          </p:cNvSpPr>
          <p:nvPr/>
        </p:nvSpPr>
        <p:spPr bwMode="auto">
          <a:xfrm>
            <a:off x="1116013" y="3068638"/>
            <a:ext cx="597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>
                <a:solidFill>
                  <a:srgbClr val="0033CC"/>
                </a:solidFill>
              </a:rPr>
              <a:t>Дневная температура в городах России</a:t>
            </a:r>
          </a:p>
        </p:txBody>
      </p:sp>
      <p:sp>
        <p:nvSpPr>
          <p:cNvPr id="8242" name="Text Box 50"/>
          <p:cNvSpPr txBox="1">
            <a:spLocks noChangeArrowheads="1"/>
          </p:cNvSpPr>
          <p:nvPr/>
        </p:nvSpPr>
        <p:spPr bwMode="auto">
          <a:xfrm>
            <a:off x="395288" y="4581525"/>
            <a:ext cx="2087562" cy="457200"/>
          </a:xfrm>
          <a:prstGeom prst="rect">
            <a:avLst/>
          </a:prstGeom>
          <a:solidFill>
            <a:srgbClr val="FF9F8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Иркутск</a:t>
            </a:r>
          </a:p>
        </p:txBody>
      </p:sp>
      <p:sp>
        <p:nvSpPr>
          <p:cNvPr id="8243" name="Text Box 51"/>
          <p:cNvSpPr txBox="1">
            <a:spLocks noChangeArrowheads="1"/>
          </p:cNvSpPr>
          <p:nvPr/>
        </p:nvSpPr>
        <p:spPr bwMode="auto">
          <a:xfrm>
            <a:off x="2411413" y="4581525"/>
            <a:ext cx="1512887" cy="457200"/>
          </a:xfrm>
          <a:prstGeom prst="rect">
            <a:avLst/>
          </a:prstGeom>
          <a:solidFill>
            <a:srgbClr val="FF9F8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- 7</a:t>
            </a:r>
          </a:p>
        </p:txBody>
      </p:sp>
      <p:sp>
        <p:nvSpPr>
          <p:cNvPr id="8244" name="Text Box 52"/>
          <p:cNvSpPr txBox="1">
            <a:spLocks noChangeArrowheads="1"/>
          </p:cNvSpPr>
          <p:nvPr/>
        </p:nvSpPr>
        <p:spPr bwMode="auto">
          <a:xfrm>
            <a:off x="3924300" y="4581525"/>
            <a:ext cx="1512888" cy="457200"/>
          </a:xfrm>
          <a:prstGeom prst="rect">
            <a:avLst/>
          </a:prstGeom>
          <a:solidFill>
            <a:srgbClr val="FF9F8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- 13</a:t>
            </a:r>
          </a:p>
        </p:txBody>
      </p:sp>
      <p:sp>
        <p:nvSpPr>
          <p:cNvPr id="8245" name="Text Box 53"/>
          <p:cNvSpPr txBox="1">
            <a:spLocks noChangeArrowheads="1"/>
          </p:cNvSpPr>
          <p:nvPr/>
        </p:nvSpPr>
        <p:spPr bwMode="auto">
          <a:xfrm>
            <a:off x="5435600" y="4581525"/>
            <a:ext cx="1441450" cy="457200"/>
          </a:xfrm>
          <a:prstGeom prst="rect">
            <a:avLst/>
          </a:prstGeom>
          <a:solidFill>
            <a:srgbClr val="FF9F8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- 12</a:t>
            </a:r>
          </a:p>
        </p:txBody>
      </p:sp>
      <p:sp>
        <p:nvSpPr>
          <p:cNvPr id="8246" name="AutoShape 54"/>
          <p:cNvSpPr>
            <a:spLocks noChangeArrowheads="1"/>
          </p:cNvSpPr>
          <p:nvPr/>
        </p:nvSpPr>
        <p:spPr bwMode="auto">
          <a:xfrm>
            <a:off x="6948488" y="4724400"/>
            <a:ext cx="1081087" cy="215900"/>
          </a:xfrm>
          <a:prstGeom prst="leftArrow">
            <a:avLst>
              <a:gd name="adj1" fmla="val 50000"/>
              <a:gd name="adj2" fmla="val 125184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47" name="Text Box 55"/>
          <p:cNvSpPr txBox="1">
            <a:spLocks noChangeArrowheads="1"/>
          </p:cNvSpPr>
          <p:nvPr/>
        </p:nvSpPr>
        <p:spPr bwMode="auto">
          <a:xfrm>
            <a:off x="7092950" y="5084763"/>
            <a:ext cx="1763713" cy="457200"/>
          </a:xfrm>
          <a:prstGeom prst="rect">
            <a:avLst/>
          </a:prstGeom>
          <a:solidFill>
            <a:srgbClr val="FF9F8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Это строка</a:t>
            </a:r>
          </a:p>
        </p:txBody>
      </p:sp>
      <p:sp>
        <p:nvSpPr>
          <p:cNvPr id="8248" name="Text Box 56"/>
          <p:cNvSpPr txBox="1">
            <a:spLocks noChangeArrowheads="1"/>
          </p:cNvSpPr>
          <p:nvPr/>
        </p:nvSpPr>
        <p:spPr bwMode="auto">
          <a:xfrm>
            <a:off x="2411413" y="3716338"/>
            <a:ext cx="1439862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9 марта</a:t>
            </a:r>
          </a:p>
        </p:txBody>
      </p:sp>
      <p:sp>
        <p:nvSpPr>
          <p:cNvPr id="8249" name="Text Box 57"/>
          <p:cNvSpPr txBox="1">
            <a:spLocks noChangeArrowheads="1"/>
          </p:cNvSpPr>
          <p:nvPr/>
        </p:nvSpPr>
        <p:spPr bwMode="auto">
          <a:xfrm>
            <a:off x="2411413" y="4149725"/>
            <a:ext cx="1439862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0</a:t>
            </a:r>
          </a:p>
        </p:txBody>
      </p:sp>
      <p:sp>
        <p:nvSpPr>
          <p:cNvPr id="8250" name="Text Box 58"/>
          <p:cNvSpPr txBox="1">
            <a:spLocks noChangeArrowheads="1"/>
          </p:cNvSpPr>
          <p:nvPr/>
        </p:nvSpPr>
        <p:spPr bwMode="auto">
          <a:xfrm>
            <a:off x="2411413" y="4581525"/>
            <a:ext cx="1439862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- 7</a:t>
            </a:r>
          </a:p>
        </p:txBody>
      </p:sp>
      <p:sp>
        <p:nvSpPr>
          <p:cNvPr id="8251" name="Text Box 59"/>
          <p:cNvSpPr txBox="1">
            <a:spLocks noChangeArrowheads="1"/>
          </p:cNvSpPr>
          <p:nvPr/>
        </p:nvSpPr>
        <p:spPr bwMode="auto">
          <a:xfrm>
            <a:off x="2411413" y="5013325"/>
            <a:ext cx="1439862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+ 1</a:t>
            </a:r>
          </a:p>
        </p:txBody>
      </p:sp>
      <p:sp>
        <p:nvSpPr>
          <p:cNvPr id="8252" name="AutoShape 60"/>
          <p:cNvSpPr>
            <a:spLocks noChangeArrowheads="1"/>
          </p:cNvSpPr>
          <p:nvPr/>
        </p:nvSpPr>
        <p:spPr bwMode="auto">
          <a:xfrm>
            <a:off x="3059113" y="5661025"/>
            <a:ext cx="217487" cy="1008063"/>
          </a:xfrm>
          <a:prstGeom prst="upArrow">
            <a:avLst>
              <a:gd name="adj1" fmla="val 50000"/>
              <a:gd name="adj2" fmla="val 115876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3" name="Text Box 61"/>
          <p:cNvSpPr txBox="1">
            <a:spLocks noChangeArrowheads="1"/>
          </p:cNvSpPr>
          <p:nvPr/>
        </p:nvSpPr>
        <p:spPr bwMode="auto">
          <a:xfrm>
            <a:off x="755650" y="5949950"/>
            <a:ext cx="2160588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Это столбец</a:t>
            </a:r>
          </a:p>
        </p:txBody>
      </p:sp>
      <p:sp>
        <p:nvSpPr>
          <p:cNvPr id="8254" name="Text Box 62"/>
          <p:cNvSpPr txBox="1">
            <a:spLocks noChangeArrowheads="1"/>
          </p:cNvSpPr>
          <p:nvPr/>
        </p:nvSpPr>
        <p:spPr bwMode="auto">
          <a:xfrm>
            <a:off x="5292725" y="3716338"/>
            <a:ext cx="1584325" cy="457200"/>
          </a:xfrm>
          <a:prstGeom prst="rect">
            <a:avLst/>
          </a:prstGeom>
          <a:solidFill>
            <a:srgbClr val="7DFF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11 марта</a:t>
            </a:r>
          </a:p>
        </p:txBody>
      </p:sp>
      <p:sp>
        <p:nvSpPr>
          <p:cNvPr id="8255" name="Text Box 63"/>
          <p:cNvSpPr txBox="1">
            <a:spLocks noChangeArrowheads="1"/>
          </p:cNvSpPr>
          <p:nvPr/>
        </p:nvSpPr>
        <p:spPr bwMode="auto">
          <a:xfrm>
            <a:off x="7164388" y="4149725"/>
            <a:ext cx="1800225" cy="457200"/>
          </a:xfrm>
          <a:prstGeom prst="rect">
            <a:avLst/>
          </a:prstGeom>
          <a:solidFill>
            <a:srgbClr val="7DFF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Это ячейка</a:t>
            </a:r>
          </a:p>
        </p:txBody>
      </p:sp>
      <p:sp>
        <p:nvSpPr>
          <p:cNvPr id="8256" name="AutoShape 64"/>
          <p:cNvSpPr>
            <a:spLocks noChangeArrowheads="1"/>
          </p:cNvSpPr>
          <p:nvPr/>
        </p:nvSpPr>
        <p:spPr bwMode="auto">
          <a:xfrm>
            <a:off x="6948488" y="3716338"/>
            <a:ext cx="1079500" cy="217487"/>
          </a:xfrm>
          <a:prstGeom prst="leftArrow">
            <a:avLst>
              <a:gd name="adj1" fmla="val 50000"/>
              <a:gd name="adj2" fmla="val 124088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8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8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8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1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000" fill="hold"/>
                                        <p:tgtEl>
                                          <p:spTgt spid="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8" dur="1000" fill="hold"/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198" grpId="0" animBg="1"/>
      <p:bldP spid="8242" grpId="0" animBg="1"/>
      <p:bldP spid="8243" grpId="0" animBg="1"/>
      <p:bldP spid="8244" grpId="0" animBg="1"/>
      <p:bldP spid="8245" grpId="0" animBg="1"/>
      <p:bldP spid="8246" grpId="0" animBg="1"/>
      <p:bldP spid="8246" grpId="1" animBg="1"/>
      <p:bldP spid="8247" grpId="0" animBg="1"/>
      <p:bldP spid="8247" grpId="1" animBg="1"/>
      <p:bldP spid="8248" grpId="0" animBg="1"/>
      <p:bldP spid="8249" grpId="0" animBg="1"/>
      <p:bldP spid="8250" grpId="0" animBg="1"/>
      <p:bldP spid="8251" grpId="0" animBg="1"/>
      <p:bldP spid="8252" grpId="0" animBg="1"/>
      <p:bldP spid="8252" grpId="1" animBg="1"/>
      <p:bldP spid="8253" grpId="0" animBg="1"/>
      <p:bldP spid="8254" grpId="0" animBg="1"/>
      <p:bldP spid="8255" grpId="0" animBg="1"/>
      <p:bldP spid="8256" grpId="0" animBg="1"/>
      <p:bldP spid="825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476375" y="260350"/>
            <a:ext cx="5122863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>
                <a:solidFill>
                  <a:srgbClr val="0033CC"/>
                </a:solidFill>
              </a:rPr>
              <a:t>Структура таблицы</a:t>
            </a:r>
          </a:p>
        </p:txBody>
      </p:sp>
      <p:graphicFrame>
        <p:nvGraphicFramePr>
          <p:cNvPr id="9268" name="Group 52"/>
          <p:cNvGraphicFramePr>
            <a:graphicFrameLocks noGrp="1"/>
          </p:cNvGraphicFramePr>
          <p:nvPr/>
        </p:nvGraphicFramePr>
        <p:xfrm>
          <a:off x="539750" y="3500438"/>
          <a:ext cx="6480175" cy="1713548"/>
        </p:xfrm>
        <a:graphic>
          <a:graphicData uri="http://schemas.openxmlformats.org/drawingml/2006/table">
            <a:tbl>
              <a:tblPr/>
              <a:tblGrid>
                <a:gridCol w="2057400"/>
                <a:gridCol w="1409700"/>
                <a:gridCol w="1501775"/>
                <a:gridCol w="1511300"/>
              </a:tblGrid>
              <a:tr h="433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alt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9 марта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марта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марта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Владивосток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Иркутск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- 13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Tx/>
                        <a:buChar char="-"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Краснодар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+ 4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defRPr sz="26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2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49" name="Text Box 33"/>
          <p:cNvSpPr txBox="1">
            <a:spLocks noChangeArrowheads="1"/>
          </p:cNvSpPr>
          <p:nvPr/>
        </p:nvSpPr>
        <p:spPr bwMode="auto">
          <a:xfrm>
            <a:off x="1187450" y="2708275"/>
            <a:ext cx="597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>
                <a:solidFill>
                  <a:srgbClr val="0033CC"/>
                </a:solidFill>
              </a:rPr>
              <a:t>Дневная температура в городах России</a:t>
            </a:r>
          </a:p>
        </p:txBody>
      </p:sp>
      <p:sp>
        <p:nvSpPr>
          <p:cNvPr id="9250" name="Rectangle 34"/>
          <p:cNvSpPr>
            <a:spLocks noChangeArrowheads="1"/>
          </p:cNvSpPr>
          <p:nvPr/>
        </p:nvSpPr>
        <p:spPr bwMode="auto">
          <a:xfrm>
            <a:off x="2627313" y="3500438"/>
            <a:ext cx="4392612" cy="433387"/>
          </a:xfrm>
          <a:prstGeom prst="rect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1" name="AutoShape 35"/>
          <p:cNvSpPr>
            <a:spLocks noChangeArrowheads="1"/>
          </p:cNvSpPr>
          <p:nvPr/>
        </p:nvSpPr>
        <p:spPr bwMode="auto">
          <a:xfrm>
            <a:off x="7235825" y="3644900"/>
            <a:ext cx="1008063" cy="215900"/>
          </a:xfrm>
          <a:prstGeom prst="leftArrow">
            <a:avLst>
              <a:gd name="adj1" fmla="val 50000"/>
              <a:gd name="adj2" fmla="val 116728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7308850" y="4221163"/>
            <a:ext cx="1655763" cy="122555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Это заголовки столбцов</a:t>
            </a:r>
          </a:p>
        </p:txBody>
      </p:sp>
      <p:sp>
        <p:nvSpPr>
          <p:cNvPr id="9253" name="Rectangle 37"/>
          <p:cNvSpPr>
            <a:spLocks noChangeArrowheads="1"/>
          </p:cNvSpPr>
          <p:nvPr/>
        </p:nvSpPr>
        <p:spPr bwMode="auto">
          <a:xfrm>
            <a:off x="539750" y="3933825"/>
            <a:ext cx="2016125" cy="1293813"/>
          </a:xfrm>
          <a:prstGeom prst="rect">
            <a:avLst/>
          </a:prstGeom>
          <a:solidFill>
            <a:schemeClr val="accent1">
              <a:alpha val="0"/>
            </a:schemeClr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4" name="AutoShape 38"/>
          <p:cNvSpPr>
            <a:spLocks noChangeArrowheads="1"/>
          </p:cNvSpPr>
          <p:nvPr/>
        </p:nvSpPr>
        <p:spPr bwMode="auto">
          <a:xfrm>
            <a:off x="1042988" y="5445125"/>
            <a:ext cx="287337" cy="1079500"/>
          </a:xfrm>
          <a:prstGeom prst="upArrow">
            <a:avLst>
              <a:gd name="adj1" fmla="val 50000"/>
              <a:gd name="adj2" fmla="val 93923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1476375" y="5445125"/>
            <a:ext cx="1727200" cy="1225550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Это заголовки строк</a:t>
            </a:r>
          </a:p>
        </p:txBody>
      </p:sp>
      <p:sp>
        <p:nvSpPr>
          <p:cNvPr id="9256" name="Rectangle 40"/>
          <p:cNvSpPr>
            <a:spLocks noChangeArrowheads="1"/>
          </p:cNvSpPr>
          <p:nvPr/>
        </p:nvSpPr>
        <p:spPr bwMode="auto">
          <a:xfrm>
            <a:off x="1187450" y="2708275"/>
            <a:ext cx="5903913" cy="504825"/>
          </a:xfrm>
          <a:prstGeom prst="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1800">
              <a:solidFill>
                <a:srgbClr val="0033CC"/>
              </a:solidFill>
            </a:endParaRPr>
          </a:p>
        </p:txBody>
      </p:sp>
      <p:sp>
        <p:nvSpPr>
          <p:cNvPr id="9257" name="AutoShape 41"/>
          <p:cNvSpPr>
            <a:spLocks noChangeArrowheads="1"/>
          </p:cNvSpPr>
          <p:nvPr/>
        </p:nvSpPr>
        <p:spPr bwMode="auto">
          <a:xfrm>
            <a:off x="5435600" y="1628775"/>
            <a:ext cx="215900" cy="935038"/>
          </a:xfrm>
          <a:prstGeom prst="downArrow">
            <a:avLst>
              <a:gd name="adj1" fmla="val 50000"/>
              <a:gd name="adj2" fmla="val 108272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5940425" y="1700213"/>
            <a:ext cx="2881313" cy="86042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/>
              <a:t>Это заголовок таблицы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0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50" grpId="0" animBg="1"/>
      <p:bldP spid="9250" grpId="1" animBg="1"/>
      <p:bldP spid="9251" grpId="0" animBg="1"/>
      <p:bldP spid="9251" grpId="1" animBg="1"/>
      <p:bldP spid="9252" grpId="0" animBg="1"/>
      <p:bldP spid="9253" grpId="0" animBg="1"/>
      <p:bldP spid="9253" grpId="1" animBg="1"/>
      <p:bldP spid="9254" grpId="0" animBg="1"/>
      <p:bldP spid="9254" grpId="1" animBg="1"/>
      <p:bldP spid="9255" grpId="0" animBg="1"/>
      <p:bldP spid="9256" grpId="0" animBg="1"/>
      <p:bldP spid="9256" grpId="1" animBg="1"/>
      <p:bldP spid="9257" grpId="0" animBg="1"/>
      <p:bldP spid="9257" grpId="1" animBg="1"/>
      <p:bldP spid="92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таблица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852738"/>
            <a:ext cx="8575675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5495925" cy="1150938"/>
          </a:xfrm>
        </p:spPr>
        <p:txBody>
          <a:bodyPr/>
          <a:lstStyle/>
          <a:p>
            <a:r>
              <a:rPr lang="ru-RU" altLang="ru-RU">
                <a:solidFill>
                  <a:srgbClr val="0033CC"/>
                </a:solidFill>
              </a:rPr>
              <a:t>Как создать таблицу</a:t>
            </a: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1187450" y="1557338"/>
            <a:ext cx="7056438" cy="1152525"/>
          </a:xfrm>
          <a:prstGeom prst="wedgeRoundRectCallout">
            <a:avLst>
              <a:gd name="adj1" fmla="val 45389"/>
              <a:gd name="adj2" fmla="val -94213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3200" i="1">
                <a:solidFill>
                  <a:srgbClr val="462300"/>
                </a:solidFill>
              </a:rPr>
              <a:t>Выбираем команды:</a:t>
            </a:r>
          </a:p>
          <a:p>
            <a:r>
              <a:rPr lang="ru-RU" altLang="ru-RU" sz="3200" i="1">
                <a:solidFill>
                  <a:srgbClr val="462300"/>
                </a:solidFill>
              </a:rPr>
              <a:t>Таблица/Вставить/Таблица</a:t>
            </a:r>
          </a:p>
        </p:txBody>
      </p:sp>
      <p:sp>
        <p:nvSpPr>
          <p:cNvPr id="10248" name="Oval 8"/>
          <p:cNvSpPr>
            <a:spLocks noChangeArrowheads="1"/>
          </p:cNvSpPr>
          <p:nvPr/>
        </p:nvSpPr>
        <p:spPr bwMode="auto">
          <a:xfrm>
            <a:off x="2195513" y="2852738"/>
            <a:ext cx="2879725" cy="2160587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WISEOW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3" y="0"/>
            <a:ext cx="122078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>
          <a:xfrm>
            <a:off x="1476375" y="0"/>
            <a:ext cx="5473700" cy="1143000"/>
          </a:xfrm>
          <a:noFill/>
          <a:ln/>
        </p:spPr>
        <p:txBody>
          <a:bodyPr/>
          <a:lstStyle/>
          <a:p>
            <a:r>
              <a:rPr lang="ru-RU" altLang="ru-RU">
                <a:solidFill>
                  <a:srgbClr val="0033CC"/>
                </a:solidFill>
              </a:rPr>
              <a:t>Как создать таблицу</a:t>
            </a:r>
          </a:p>
        </p:txBody>
      </p:sp>
      <p:pic>
        <p:nvPicPr>
          <p:cNvPr id="11271" name="Picture 7" descr="таблица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060575"/>
            <a:ext cx="7345362" cy="449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250825" y="1054100"/>
            <a:ext cx="8137525" cy="1006475"/>
          </a:xfrm>
          <a:prstGeom prst="wedgeRoundRectCallout">
            <a:avLst>
              <a:gd name="adj1" fmla="val 44829"/>
              <a:gd name="adj2" fmla="val -68269"/>
              <a:gd name="adj3" fmla="val 16667"/>
            </a:avLst>
          </a:prstGeom>
          <a:solidFill>
            <a:srgbClr val="B9FFB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ru-RU" altLang="ru-RU" sz="3200" i="1">
                <a:solidFill>
                  <a:srgbClr val="462300"/>
                </a:solidFill>
              </a:rPr>
              <a:t>В открывшемся окне указать нужное количество строк и столбцов</a:t>
            </a:r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3924300" y="2781300"/>
            <a:ext cx="4176713" cy="3789363"/>
          </a:xfrm>
          <a:prstGeom prst="ellipse">
            <a:avLst/>
          </a:prstGeom>
          <a:solidFill>
            <a:srgbClr val="FF3300">
              <a:alpha val="0"/>
            </a:srgbClr>
          </a:solidFill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4572000" y="3716338"/>
            <a:ext cx="3024188" cy="647700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/>
      <p:bldP spid="11273" grpId="0" animBg="1"/>
      <p:bldP spid="11273" grpId="1" animBg="1"/>
      <p:bldP spid="11274" grpId="0" animBg="1"/>
      <p:bldP spid="11274" grpId="1" animBg="1"/>
    </p:bldLst>
  </p:timing>
</p:sld>
</file>

<file path=ppt/theme/theme1.xml><?xml version="1.0" encoding="utf-8"?>
<a:theme xmlns:a="http://schemas.openxmlformats.org/drawingml/2006/main" name="tablici_IKT4">
  <a:themeElements>
    <a:clrScheme name="Эхо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Эхо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Эхо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хо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хо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tablici_IKT4</Template>
  <TotalTime>5</TotalTime>
  <Words>570</Words>
  <Application>Microsoft Office PowerPoint</Application>
  <PresentationFormat>Экран (4:3)</PresentationFormat>
  <Paragraphs>204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tablici_IKT4</vt:lpstr>
      <vt:lpstr>Таблицы в публикациях</vt:lpstr>
      <vt:lpstr>Презентация PowerPoint</vt:lpstr>
      <vt:lpstr>Для чего нужны таблицы</vt:lpstr>
      <vt:lpstr>Презентация PowerPoint</vt:lpstr>
      <vt:lpstr>Презентация PowerPoint</vt:lpstr>
      <vt:lpstr>Структура таблицы</vt:lpstr>
      <vt:lpstr>Презентация PowerPoint</vt:lpstr>
      <vt:lpstr>Как создать таблицу</vt:lpstr>
      <vt:lpstr>Как создать таблицу</vt:lpstr>
      <vt:lpstr>Как установить курсор текста в нужную ячейку?</vt:lpstr>
      <vt:lpstr>Презентация PowerPoint</vt:lpstr>
      <vt:lpstr>Как вставить строки и столбцы в таблицу</vt:lpstr>
      <vt:lpstr>Как удалить строки и столбцы из таблицы</vt:lpstr>
      <vt:lpstr>Весёлая физкультминутка</vt:lpstr>
      <vt:lpstr>Практическая работа</vt:lpstr>
      <vt:lpstr>Практическая работа</vt:lpstr>
      <vt:lpstr>Практическая работа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Таблицы в публикациях</dc:title>
  <dc:creator>Школа</dc:creator>
  <cp:lastModifiedBy>Школа</cp:lastModifiedBy>
  <cp:revision>4</cp:revision>
  <dcterms:created xsi:type="dcterms:W3CDTF">2020-03-26T07:25:06Z</dcterms:created>
  <dcterms:modified xsi:type="dcterms:W3CDTF">2020-03-26T07:35:06Z</dcterms:modified>
</cp:coreProperties>
</file>